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9" r:id="rId1"/>
  </p:sldMasterIdLst>
  <p:notesMasterIdLst>
    <p:notesMasterId r:id="rId10"/>
  </p:notesMasterIdLst>
  <p:sldIdLst>
    <p:sldId id="257" r:id="rId2"/>
    <p:sldId id="258" r:id="rId3"/>
    <p:sldId id="264" r:id="rId4"/>
    <p:sldId id="267" r:id="rId5"/>
    <p:sldId id="260" r:id="rId6"/>
    <p:sldId id="259" r:id="rId7"/>
    <p:sldId id="263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55B76E-C0C4-924C-A0E3-BA68B966ED48}">
          <p14:sldIdLst>
            <p14:sldId id="257"/>
            <p14:sldId id="258"/>
            <p14:sldId id="264"/>
            <p14:sldId id="267"/>
            <p14:sldId id="260"/>
            <p14:sldId id="259"/>
            <p14:sldId id="263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449BD-7724-C14E-9333-506C23AC4D13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1C713-5D97-9C40-AFA9-EB376947D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3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 Everyone, good evening, my name is </a:t>
            </a:r>
            <a:r>
              <a:rPr lang="en-US" dirty="0" err="1"/>
              <a:t>Achal</a:t>
            </a:r>
            <a:r>
              <a:rPr lang="en-US" dirty="0"/>
              <a:t> Weise and today I’ll be presenting on House Prices.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02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b90b6465b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b90b6465b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Todays Agenda includes, a quick Data Introduction along with 2 comparison visuals, which we’ll dive deeper into, and a brief conclusion.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52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b90b6465b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b90b6465b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64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b90b6465b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b90b6465b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3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b90b6465b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b90b6465b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84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b90b6465b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b90b6465b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27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b90b6465b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b90b6465b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31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92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740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860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4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2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1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9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7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5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8E2650E2-85F6-4941-B620-725E896113CE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0DFA63B-8E7C-CE4D-982C-5ED3B680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89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1098667" y="807050"/>
            <a:ext cx="5456512" cy="26219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Housing Prices </a:t>
            </a:r>
            <a:br>
              <a:rPr lang="en-US" sz="4400" dirty="0">
                <a:solidFill>
                  <a:schemeClr val="accent1">
                    <a:lumMod val="50000"/>
                  </a:schemeClr>
                </a:solidFill>
              </a:rPr>
            </a:b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098667" y="6094933"/>
            <a:ext cx="1964400" cy="44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algn="l">
              <a:spcBef>
                <a:spcPts val="0"/>
              </a:spcBef>
            </a:pPr>
            <a:r>
              <a:rPr lang="en" i="1" dirty="0" err="1">
                <a:solidFill>
                  <a:schemeClr val="accent1">
                    <a:lumMod val="50000"/>
                  </a:schemeClr>
                </a:solidFill>
              </a:rPr>
              <a:t>Achal</a:t>
            </a:r>
            <a:r>
              <a:rPr lang="en" i="1" dirty="0">
                <a:solidFill>
                  <a:schemeClr val="accent1">
                    <a:lumMod val="50000"/>
                  </a:schemeClr>
                </a:solidFill>
              </a:rPr>
              <a:t> Weise</a:t>
            </a:r>
            <a:endParaRPr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134" y="4594834"/>
            <a:ext cx="1500100" cy="150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36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49F42F-428A-584C-91C0-EA6E284A6464}"/>
              </a:ext>
            </a:extLst>
          </p:cNvPr>
          <p:cNvSpPr txBox="1"/>
          <p:nvPr/>
        </p:nvSpPr>
        <p:spPr>
          <a:xfrm>
            <a:off x="3176429" y="1711792"/>
            <a:ext cx="74915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Data Introduction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Model used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Features that increase price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Features with no change or reduce price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Conclusion &amp; Recommendations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2A6B9-0F2C-F649-A9F3-2FCDFA69CC8E}"/>
              </a:ext>
            </a:extLst>
          </p:cNvPr>
          <p:cNvSpPr txBox="1"/>
          <p:nvPr/>
        </p:nvSpPr>
        <p:spPr>
          <a:xfrm>
            <a:off x="745066" y="856084"/>
            <a:ext cx="7078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148346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12A6B9-0F2C-F649-A9F3-2FCDFA69CC8E}"/>
              </a:ext>
            </a:extLst>
          </p:cNvPr>
          <p:cNvSpPr txBox="1"/>
          <p:nvPr/>
        </p:nvSpPr>
        <p:spPr>
          <a:xfrm>
            <a:off x="136700" y="948107"/>
            <a:ext cx="611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Introduction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AFB95-2069-A74A-9CD8-DD895AEC2B89}"/>
              </a:ext>
            </a:extLst>
          </p:cNvPr>
          <p:cNvSpPr txBox="1"/>
          <p:nvPr/>
        </p:nvSpPr>
        <p:spPr>
          <a:xfrm>
            <a:off x="3473864" y="94810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Below is a list of features in the House Price Data set, all of which determine the price of homes.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64FC5-77B9-3846-932C-F5468B06EF29}"/>
              </a:ext>
            </a:extLst>
          </p:cNvPr>
          <p:cNvSpPr txBox="1"/>
          <p:nvPr/>
        </p:nvSpPr>
        <p:spPr>
          <a:xfrm>
            <a:off x="136700" y="1779104"/>
            <a:ext cx="5597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</a:t>
            </a:r>
          </a:p>
          <a:p>
            <a:r>
              <a:rPr lang="en-US" sz="2400" dirty="0"/>
              <a:t>Predict which</a:t>
            </a:r>
          </a:p>
          <a:p>
            <a:r>
              <a:rPr lang="en-US" sz="2400" dirty="0"/>
              <a:t>features can increase the</a:t>
            </a:r>
          </a:p>
          <a:p>
            <a:r>
              <a:rPr lang="en-US" sz="2400" dirty="0"/>
              <a:t>House Price?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740816-8C12-544E-BACB-1661CC932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93517"/>
              </p:ext>
            </p:extLst>
          </p:nvPr>
        </p:nvGraphicFramePr>
        <p:xfrm>
          <a:off x="4405197" y="1992243"/>
          <a:ext cx="4992803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670">
                  <a:extLst>
                    <a:ext uri="{9D8B030D-6E8A-4147-A177-3AD203B41FA5}">
                      <a16:colId xmlns:a16="http://schemas.microsoft.com/office/drawing/2014/main" val="268859944"/>
                    </a:ext>
                  </a:extLst>
                </a:gridCol>
                <a:gridCol w="1845733">
                  <a:extLst>
                    <a:ext uri="{9D8B030D-6E8A-4147-A177-3AD203B41FA5}">
                      <a16:colId xmlns:a16="http://schemas.microsoft.com/office/drawing/2014/main" val="240510948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273695244"/>
                    </a:ext>
                  </a:extLst>
                </a:gridCol>
              </a:tblGrid>
              <a:tr h="248768">
                <a:tc>
                  <a:txBody>
                    <a:bodyPr/>
                    <a:lstStyle/>
                    <a:p>
                      <a:r>
                        <a:rPr lang="en-US" dirty="0"/>
                        <a:t>Number of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 Includes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1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Garage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White Marble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of home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Fire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Marble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68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Baths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Indian Marble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52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71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40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Fiber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2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Glass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25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Swimming Pool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36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Garden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07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of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11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95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0B98-1040-A04E-A7B2-B6BFAD85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3" y="933567"/>
            <a:ext cx="9374000" cy="1332400"/>
          </a:xfrm>
        </p:spPr>
        <p:txBody>
          <a:bodyPr>
            <a:normAutofit fontScale="90000"/>
          </a:bodyPr>
          <a:lstStyle/>
          <a:p>
            <a:pPr marL="194729"/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used: </a:t>
            </a:r>
            <a:b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Random Forest </a:t>
            </a:r>
            <a:br>
              <a:rPr lang="en-US" sz="32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Regressor </a:t>
            </a:r>
            <a:br>
              <a:rPr lang="en-US" sz="32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32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u="sng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9020B-4158-904D-BAF9-206685CC6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3199" y="628766"/>
            <a:ext cx="9374000" cy="6737233"/>
          </a:xfrm>
        </p:spPr>
        <p:txBody>
          <a:bodyPr>
            <a:normAutofit fontScale="55000" lnSpcReduction="20000"/>
          </a:bodyPr>
          <a:lstStyle/>
          <a:p>
            <a:pPr marL="194729" indent="0">
              <a:lnSpc>
                <a:spcPct val="170000"/>
              </a:lnSpc>
              <a:buNone/>
            </a:pPr>
            <a:r>
              <a:rPr lang="en-US" sz="2900" b="1" dirty="0">
                <a:solidFill>
                  <a:schemeClr val="accent1">
                    <a:lumMod val="50000"/>
                  </a:schemeClr>
                </a:solidFill>
              </a:rPr>
              <a:t>Random Forest Regressor: </a:t>
            </a:r>
          </a:p>
          <a:p>
            <a:pPr>
              <a:lnSpc>
                <a:spcPct val="170000"/>
              </a:lnSpc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Combine many decision trees into a single model</a:t>
            </a:r>
          </a:p>
          <a:p>
            <a:pPr>
              <a:lnSpc>
                <a:spcPct val="170000"/>
              </a:lnSpc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Predictions made by decision trees (or humans) may not be accurate, but combined together, the predictions will be closer to the mark on average</a:t>
            </a:r>
          </a:p>
          <a:p>
            <a:pPr>
              <a:lnSpc>
                <a:spcPct val="170000"/>
              </a:lnSpc>
            </a:pPr>
            <a:endParaRPr lang="en-US" sz="2900" dirty="0">
              <a:solidFill>
                <a:schemeClr val="accent1">
                  <a:lumMod val="50000"/>
                </a:schemeClr>
              </a:solidFill>
            </a:endParaRPr>
          </a:p>
          <a:p>
            <a:pPr marL="194729" indent="0">
              <a:buNone/>
            </a:pPr>
            <a:r>
              <a:rPr lang="en-US" sz="2900" b="1" dirty="0">
                <a:solidFill>
                  <a:schemeClr val="accent1">
                    <a:lumMod val="50000"/>
                  </a:schemeClr>
                </a:solidFill>
              </a:rPr>
              <a:t>Other models Tested </a:t>
            </a:r>
          </a:p>
          <a:p>
            <a:pPr>
              <a:lnSpc>
                <a:spcPct val="170000"/>
              </a:lnSpc>
            </a:pPr>
            <a:r>
              <a:rPr lang="en-US" sz="2900" b="1" dirty="0">
                <a:solidFill>
                  <a:schemeClr val="accent1">
                    <a:lumMod val="50000"/>
                  </a:schemeClr>
                </a:solidFill>
              </a:rPr>
              <a:t>KNN</a:t>
            </a: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  : </a:t>
            </a:r>
          </a:p>
          <a:p>
            <a:pPr lvl="1">
              <a:lnSpc>
                <a:spcPct val="170000"/>
              </a:lnSpc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KNN tries to predict the correct class for data by calculating the distance </a:t>
            </a:r>
          </a:p>
          <a:p>
            <a:pPr marL="821247" lvl="1" indent="0">
              <a:lnSpc>
                <a:spcPct val="170000"/>
              </a:lnSpc>
              <a:buNone/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	   between the test data and all the training points.</a:t>
            </a:r>
          </a:p>
          <a:p>
            <a:pPr lvl="1">
              <a:lnSpc>
                <a:spcPct val="170000"/>
              </a:lnSpc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Why I didn’t use this model: </a:t>
            </a:r>
          </a:p>
          <a:p>
            <a:pPr lvl="2">
              <a:lnSpc>
                <a:spcPct val="170000"/>
              </a:lnSpc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It was inefficient considering the amount of data within this data set:</a:t>
            </a:r>
          </a:p>
          <a:p>
            <a:pPr marL="1430831" lvl="2" indent="0">
              <a:lnSpc>
                <a:spcPct val="170000"/>
              </a:lnSpc>
              <a:buNone/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           which was over 500,000 rows.</a:t>
            </a:r>
          </a:p>
          <a:p>
            <a:pPr lvl="1"/>
            <a:endParaRPr lang="en-US" sz="29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sz="2900" b="1" dirty="0">
                <a:solidFill>
                  <a:schemeClr val="accent1">
                    <a:lumMod val="50000"/>
                  </a:schemeClr>
                </a:solidFill>
              </a:rPr>
              <a:t> Linear Regression  : </a:t>
            </a:r>
          </a:p>
          <a:p>
            <a:pPr lvl="1">
              <a:lnSpc>
                <a:spcPct val="170000"/>
              </a:lnSpc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Uses one independent variable to explain or predict  outcome of the dependent variable </a:t>
            </a:r>
          </a:p>
          <a:p>
            <a:pPr lvl="1">
              <a:lnSpc>
                <a:spcPct val="170000"/>
              </a:lnSpc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Why I didn’t use this Model: </a:t>
            </a:r>
          </a:p>
          <a:p>
            <a:pPr lvl="2">
              <a:lnSpc>
                <a:spcPct val="170000"/>
              </a:lnSpc>
            </a:pPr>
            <a:r>
              <a:rPr lang="en-US" sz="2900" dirty="0">
                <a:solidFill>
                  <a:schemeClr val="accent1">
                    <a:lumMod val="50000"/>
                  </a:schemeClr>
                </a:solidFill>
              </a:rPr>
              <a:t>It provided perfect results, and left no room for error. </a:t>
            </a:r>
          </a:p>
          <a:p>
            <a:pPr marL="194729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194729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194729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15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DD07A0A-35F3-7742-91C3-274F627099DC}"/>
              </a:ext>
            </a:extLst>
          </p:cNvPr>
          <p:cNvSpPr txBox="1"/>
          <p:nvPr/>
        </p:nvSpPr>
        <p:spPr>
          <a:xfrm>
            <a:off x="646528" y="2736502"/>
            <a:ext cx="22653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Features that</a:t>
            </a:r>
          </a:p>
          <a:p>
            <a:r>
              <a:rPr lang="en-US" sz="2800" b="1" dirty="0"/>
              <a:t>Increase the </a:t>
            </a:r>
          </a:p>
          <a:p>
            <a:r>
              <a:rPr lang="en-US" sz="2800" b="1" dirty="0"/>
              <a:t>House Price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23984F-32B9-B542-89CC-4DC0BB50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67" y="615712"/>
            <a:ext cx="4341751" cy="30175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33DF73-498F-A847-B2BD-E19931BA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418" y="629351"/>
            <a:ext cx="4341751" cy="3017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095827-5898-B44A-AEAE-BCC7D26A3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67" y="3633232"/>
            <a:ext cx="4341751" cy="30175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270E9B-E4C1-F449-8ED6-2F680336B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418" y="3633232"/>
            <a:ext cx="4341751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9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910C019-1363-224A-81BF-6E4E2105761B}"/>
              </a:ext>
            </a:extLst>
          </p:cNvPr>
          <p:cNvSpPr txBox="1"/>
          <p:nvPr/>
        </p:nvSpPr>
        <p:spPr>
          <a:xfrm>
            <a:off x="279229" y="2736502"/>
            <a:ext cx="31582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Features that have </a:t>
            </a:r>
          </a:p>
          <a:p>
            <a:r>
              <a:rPr lang="en-US" sz="2800" b="1" dirty="0"/>
              <a:t>minimal effect on </a:t>
            </a:r>
          </a:p>
          <a:p>
            <a:r>
              <a:rPr lang="en-US" sz="2800" b="1" dirty="0"/>
              <a:t>the house Price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5DE85B-410B-EF45-8AF9-D6FA8473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17" y="3602178"/>
            <a:ext cx="4341751" cy="30175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8F990E-5ECE-5B48-836E-C000FB04C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467" y="584658"/>
            <a:ext cx="4341751" cy="3017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E9F8A1-43EB-2449-9C16-13E235149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218" y="584658"/>
            <a:ext cx="4341751" cy="30175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D0CDD7-AA7E-1941-927F-43FEF37F0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466" y="3602178"/>
            <a:ext cx="4341751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3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2CFD7-9FFF-8A4A-BF1E-325247113214}"/>
              </a:ext>
            </a:extLst>
          </p:cNvPr>
          <p:cNvSpPr txBox="1"/>
          <p:nvPr/>
        </p:nvSpPr>
        <p:spPr>
          <a:xfrm>
            <a:off x="3544399" y="769022"/>
            <a:ext cx="6246421" cy="613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Recommendation: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Whether you want to remodel or increase value of your home, invest in: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White Marble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Flooring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Fiber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Glass Doors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And features to avoid to save cost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Indian Marble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Black Marble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Swimming Pool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Solar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40B0B-731A-8648-B357-7C7FBE61CE6C}"/>
              </a:ext>
            </a:extLst>
          </p:cNvPr>
          <p:cNvSpPr txBox="1"/>
          <p:nvPr/>
        </p:nvSpPr>
        <p:spPr>
          <a:xfrm>
            <a:off x="610699" y="980114"/>
            <a:ext cx="9037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accent6">
                    <a:lumMod val="50000"/>
                  </a:schemeClr>
                </a:solidFill>
              </a:rPr>
              <a:t>Conclusion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C74B8-44D4-924C-B55C-22050F107188}"/>
              </a:ext>
            </a:extLst>
          </p:cNvPr>
          <p:cNvSpPr txBox="1"/>
          <p:nvPr/>
        </p:nvSpPr>
        <p:spPr>
          <a:xfrm>
            <a:off x="610699" y="1564889"/>
            <a:ext cx="19473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random forest regressor model that was selected provided great results, which would be efficient in determining which features can increase the price of a home.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44A1F-9E9A-244C-92C6-EA14CB66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367" y="2024285"/>
            <a:ext cx="3035300" cy="191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5ACC3-74CB-E34A-880F-867D0FB68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367" y="4616909"/>
            <a:ext cx="3740491" cy="19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5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40B0B-731A-8648-B357-7C7FBE61CE6C}"/>
              </a:ext>
            </a:extLst>
          </p:cNvPr>
          <p:cNvSpPr txBox="1"/>
          <p:nvPr/>
        </p:nvSpPr>
        <p:spPr>
          <a:xfrm>
            <a:off x="3413166" y="3044279"/>
            <a:ext cx="9037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accent6">
                    <a:lumMod val="50000"/>
                  </a:schemeClr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02740265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4364</TotalTime>
  <Words>365</Words>
  <Application>Microsoft Macintosh PowerPoint</Application>
  <PresentationFormat>Widescreen</PresentationFormat>
  <Paragraphs>75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Corbel</vt:lpstr>
      <vt:lpstr>Wingdings 2</vt:lpstr>
      <vt:lpstr>Frame</vt:lpstr>
      <vt:lpstr>Housing Prices  </vt:lpstr>
      <vt:lpstr>PowerPoint Presentation</vt:lpstr>
      <vt:lpstr>PowerPoint Presentation</vt:lpstr>
      <vt:lpstr>Model used:   Random Forest  Regressor  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 Prediction</dc:title>
  <dc:creator>Achal Swamy</dc:creator>
  <cp:lastModifiedBy>Achal Swamy</cp:lastModifiedBy>
  <cp:revision>49</cp:revision>
  <dcterms:created xsi:type="dcterms:W3CDTF">2022-01-31T04:54:39Z</dcterms:created>
  <dcterms:modified xsi:type="dcterms:W3CDTF">2022-03-02T21:23:02Z</dcterms:modified>
</cp:coreProperties>
</file>